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Bryndan Write" panose="02000503000000000000" pitchFamily="2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nva Sans" panose="020B0604020202020204" charset="0"/>
      <p:regular r:id="rId26"/>
    </p:embeddedFont>
    <p:embeddedFont>
      <p:font typeface="Gochi Hand" panose="020B0604020202020204" charset="0"/>
      <p:regular r:id="rId27"/>
    </p:embeddedFont>
    <p:embeddedFont>
      <p:font typeface="Now" panose="020B0604020202020204" charset="0"/>
      <p:regular r:id="rId28"/>
    </p:embeddedFont>
    <p:embeddedFont>
      <p:font typeface="Now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1.jpe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1.jpe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12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1.jpe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1.jpe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1.jpe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59.png"/><Relationship Id="rId3" Type="http://schemas.openxmlformats.org/officeDocument/2006/relationships/image" Target="../media/image57.png"/><Relationship Id="rId7" Type="http://schemas.openxmlformats.org/officeDocument/2006/relationships/image" Target="../media/image8.png"/><Relationship Id="rId12" Type="http://schemas.openxmlformats.org/officeDocument/2006/relationships/image" Target="../media/image17.svg"/><Relationship Id="rId2" Type="http://schemas.openxmlformats.org/officeDocument/2006/relationships/image" Target="../media/image1.jpeg"/><Relationship Id="rId16" Type="http://schemas.openxmlformats.org/officeDocument/2006/relationships/image" Target="../media/image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2.png"/><Relationship Id="rId10" Type="http://schemas.openxmlformats.org/officeDocument/2006/relationships/image" Target="../media/image15.svg"/><Relationship Id="rId4" Type="http://schemas.openxmlformats.org/officeDocument/2006/relationships/image" Target="../media/image58.svg"/><Relationship Id="rId9" Type="http://schemas.openxmlformats.org/officeDocument/2006/relationships/image" Target="../media/image14.png"/><Relationship Id="rId14" Type="http://schemas.openxmlformats.org/officeDocument/2006/relationships/image" Target="../media/image6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1.jpe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1.jpe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1.jpe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1.jpe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2342060">
            <a:off x="5481480" y="2788375"/>
            <a:ext cx="7325040" cy="6299535"/>
          </a:xfrm>
          <a:custGeom>
            <a:avLst/>
            <a:gdLst/>
            <a:ahLst/>
            <a:cxnLst/>
            <a:rect l="l" t="t" r="r" b="b"/>
            <a:pathLst>
              <a:path w="7325040" h="6299535">
                <a:moveTo>
                  <a:pt x="0" y="0"/>
                </a:moveTo>
                <a:lnTo>
                  <a:pt x="7325040" y="0"/>
                </a:lnTo>
                <a:lnTo>
                  <a:pt x="7325040" y="6299534"/>
                </a:lnTo>
                <a:lnTo>
                  <a:pt x="0" y="6299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21756" y="2537356"/>
            <a:ext cx="10444488" cy="423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06"/>
              </a:lnSpc>
            </a:pPr>
            <a:r>
              <a:rPr lang="en-US" sz="16506" dirty="0">
                <a:solidFill>
                  <a:srgbClr val="FFFFFF"/>
                </a:solidFill>
                <a:latin typeface="Bryndan Write" panose="02000503000000000000" pitchFamily="2" charset="0"/>
              </a:rPr>
              <a:t>HTML &amp; CSS</a:t>
            </a:r>
          </a:p>
        </p:txBody>
      </p:sp>
      <p:sp>
        <p:nvSpPr>
          <p:cNvPr id="5" name="Freeform 5"/>
          <p:cNvSpPr/>
          <p:nvPr/>
        </p:nvSpPr>
        <p:spPr>
          <a:xfrm rot="1097523">
            <a:off x="11156873" y="1560993"/>
            <a:ext cx="1885747" cy="1296022"/>
          </a:xfrm>
          <a:custGeom>
            <a:avLst/>
            <a:gdLst/>
            <a:ahLst/>
            <a:cxnLst/>
            <a:rect l="l" t="t" r="r" b="b"/>
            <a:pathLst>
              <a:path w="1885747" h="1296022">
                <a:moveTo>
                  <a:pt x="0" y="0"/>
                </a:moveTo>
                <a:lnTo>
                  <a:pt x="1885746" y="0"/>
                </a:lnTo>
                <a:lnTo>
                  <a:pt x="1885746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559470">
            <a:off x="2930373" y="2435234"/>
            <a:ext cx="2195245" cy="2279892"/>
          </a:xfrm>
          <a:custGeom>
            <a:avLst/>
            <a:gdLst/>
            <a:ahLst/>
            <a:cxnLst/>
            <a:rect l="l" t="t" r="r" b="b"/>
            <a:pathLst>
              <a:path w="2195245" h="2279892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80170">
            <a:off x="13972610" y="5900178"/>
            <a:ext cx="1664513" cy="2142851"/>
          </a:xfrm>
          <a:custGeom>
            <a:avLst/>
            <a:gdLst/>
            <a:ahLst/>
            <a:cxnLst/>
            <a:rect l="l" t="t" r="r" b="b"/>
            <a:pathLst>
              <a:path w="1664513" h="2142851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589764" y="8742045"/>
            <a:ext cx="7182796" cy="516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2899">
                <a:solidFill>
                  <a:srgbClr val="FFFFFF"/>
                </a:solidFill>
                <a:latin typeface="Bryndan Write Bold"/>
              </a:rPr>
              <a:t>CSS #3 - MARGIN, PADDING, BORDER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63702" y="74181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294907" y="5143500"/>
            <a:ext cx="5698187" cy="2136820"/>
          </a:xfrm>
          <a:custGeom>
            <a:avLst/>
            <a:gdLst/>
            <a:ahLst/>
            <a:cxnLst/>
            <a:rect l="l" t="t" r="r" b="b"/>
            <a:pathLst>
              <a:path w="5698187" h="2136820">
                <a:moveTo>
                  <a:pt x="0" y="0"/>
                </a:moveTo>
                <a:lnTo>
                  <a:pt x="5698186" y="0"/>
                </a:lnTo>
                <a:lnTo>
                  <a:pt x="5698186" y="2136820"/>
                </a:lnTo>
                <a:lnTo>
                  <a:pt x="0" y="213682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100866" y="3715894"/>
            <a:ext cx="10086269" cy="941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Sama dengan margin, padding juga bisa dituliskan menggunakan 2 angka horizontal-vertikal atau 4 angka right-bottom-left-top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89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Padding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63702" y="74181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305424" y="4841101"/>
            <a:ext cx="5381584" cy="3431463"/>
          </a:xfrm>
          <a:custGeom>
            <a:avLst/>
            <a:gdLst/>
            <a:ahLst/>
            <a:cxnLst/>
            <a:rect l="l" t="t" r="r" b="b"/>
            <a:pathLst>
              <a:path w="5381584" h="3431463">
                <a:moveTo>
                  <a:pt x="0" y="0"/>
                </a:moveTo>
                <a:lnTo>
                  <a:pt x="5381583" y="0"/>
                </a:lnTo>
                <a:lnTo>
                  <a:pt x="5381583" y="3431463"/>
                </a:lnTo>
                <a:lnTo>
                  <a:pt x="0" y="343146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53081" y="3193792"/>
            <a:ext cx="10086269" cy="1427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Selain padding menggunakan input 4 nilai untuk 4 sisinya, paddingjuga bisa diatur sesuai sisi yang akan diatur. Misal top, bottom, right, left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89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Padding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353" r="32353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 rot="1353809">
            <a:off x="12900677" y="1466714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7847">
            <a:off x="15185561" y="7207175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63488">
            <a:off x="4200371" y="941233"/>
            <a:ext cx="1627739" cy="1550791"/>
          </a:xfrm>
          <a:custGeom>
            <a:avLst/>
            <a:gdLst/>
            <a:ahLst/>
            <a:cxnLst/>
            <a:rect l="l" t="t" r="r" b="b"/>
            <a:pathLst>
              <a:path w="1627739" h="1550791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049565" y="7639245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050380" y="5001970"/>
            <a:ext cx="10086269" cy="1427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64"/>
              </a:lnSpc>
              <a:spcBef>
                <a:spcPct val="0"/>
              </a:spcBef>
            </a:pPr>
            <a:r>
              <a:rPr lang="en-US" sz="2400">
                <a:solidFill>
                  <a:srgbClr val="FFFEFB"/>
                </a:solidFill>
                <a:latin typeface="Now"/>
              </a:rPr>
              <a:t>Pada html dan css, kita bisa membuat garis baik garis lurus ataupun garis luar dari suatu div. Untuk membuat garis tersebut, kita bisa menggunakan properti </a:t>
            </a:r>
            <a:r>
              <a:rPr lang="en-US" sz="2400">
                <a:solidFill>
                  <a:srgbClr val="FFFEFB"/>
                </a:solidFill>
                <a:latin typeface="Now Bold"/>
              </a:rPr>
              <a:t>border.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50380" y="2997249"/>
            <a:ext cx="9838576" cy="89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7000">
                <a:solidFill>
                  <a:srgbClr val="FFFEFB"/>
                </a:solidFill>
                <a:latin typeface="Bryndan Write"/>
              </a:rPr>
              <a:t>Border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353" r="32353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 rot="1353809">
            <a:off x="12900677" y="1466714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7847">
            <a:off x="15185561" y="7207175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63488">
            <a:off x="4200371" y="941233"/>
            <a:ext cx="1627739" cy="1550791"/>
          </a:xfrm>
          <a:custGeom>
            <a:avLst/>
            <a:gdLst/>
            <a:ahLst/>
            <a:cxnLst/>
            <a:rect l="l" t="t" r="r" b="b"/>
            <a:pathLst>
              <a:path w="1627739" h="1550791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049565" y="7639245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050380" y="3787532"/>
            <a:ext cx="10086269" cy="3856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4"/>
              </a:lnSpc>
            </a:pPr>
            <a:r>
              <a:rPr lang="en-US" sz="2400">
                <a:solidFill>
                  <a:srgbClr val="FFFEFB"/>
                </a:solidFill>
                <a:latin typeface="Now"/>
              </a:rPr>
              <a:t>Garis dapat kita buat dengan properti border.</a:t>
            </a:r>
          </a:p>
          <a:p>
            <a:pPr>
              <a:lnSpc>
                <a:spcPts val="3864"/>
              </a:lnSpc>
            </a:pPr>
            <a:r>
              <a:rPr lang="en-US" sz="2400">
                <a:solidFill>
                  <a:srgbClr val="FFFEFB"/>
                </a:solidFill>
                <a:latin typeface="Now"/>
              </a:rPr>
              <a:t>Properti yang digunakan untuk membuat garis pada CSS adalah border.</a:t>
            </a:r>
          </a:p>
          <a:p>
            <a:pPr>
              <a:lnSpc>
                <a:spcPts val="3864"/>
              </a:lnSpc>
            </a:pPr>
            <a:r>
              <a:rPr lang="en-US" sz="2400">
                <a:solidFill>
                  <a:srgbClr val="FFFEFB"/>
                </a:solidFill>
                <a:latin typeface="Now"/>
              </a:rPr>
              <a:t>Properti ini memiliki 3 nilai yang harus diberikan:</a:t>
            </a:r>
          </a:p>
          <a:p>
            <a:pPr marL="518165" lvl="1" indent="-259082">
              <a:lnSpc>
                <a:spcPts val="3864"/>
              </a:lnSpc>
              <a:buFont typeface="Arial"/>
              <a:buChar char="•"/>
            </a:pPr>
            <a:r>
              <a:rPr lang="en-US" sz="2400">
                <a:solidFill>
                  <a:srgbClr val="FFFEFB"/>
                </a:solidFill>
                <a:latin typeface="Now"/>
              </a:rPr>
              <a:t>Ukuran garis</a:t>
            </a:r>
          </a:p>
          <a:p>
            <a:pPr marL="518165" lvl="1" indent="-259082">
              <a:lnSpc>
                <a:spcPts val="3864"/>
              </a:lnSpc>
              <a:buFont typeface="Arial"/>
              <a:buChar char="•"/>
            </a:pPr>
            <a:r>
              <a:rPr lang="en-US" sz="2400">
                <a:solidFill>
                  <a:srgbClr val="FFFEFB"/>
                </a:solidFill>
                <a:latin typeface="Now"/>
              </a:rPr>
              <a:t>Jenis Garis</a:t>
            </a:r>
          </a:p>
          <a:p>
            <a:pPr marL="518165" lvl="1" indent="-259082">
              <a:lnSpc>
                <a:spcPts val="3864"/>
              </a:lnSpc>
              <a:buFont typeface="Arial"/>
              <a:buChar char="•"/>
            </a:pPr>
            <a:r>
              <a:rPr lang="en-US" sz="2400">
                <a:solidFill>
                  <a:srgbClr val="FFFEFB"/>
                </a:solidFill>
                <a:latin typeface="Now"/>
              </a:rPr>
              <a:t>Warna Garis</a:t>
            </a:r>
          </a:p>
          <a:p>
            <a:pPr marL="0" lvl="0" indent="0">
              <a:lnSpc>
                <a:spcPts val="3864"/>
              </a:lnSpc>
              <a:spcBef>
                <a:spcPct val="0"/>
              </a:spcBef>
            </a:pPr>
            <a:endParaRPr lang="en-US" sz="2400">
              <a:solidFill>
                <a:srgbClr val="FFFEFB"/>
              </a:solidFill>
              <a:latin typeface="Now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050380" y="1972092"/>
            <a:ext cx="9838576" cy="89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7000">
                <a:solidFill>
                  <a:srgbClr val="FFFEFB"/>
                </a:solidFill>
                <a:latin typeface="Bryndan Write"/>
              </a:rPr>
              <a:t>Border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353" r="32353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 rot="1353809">
            <a:off x="12900677" y="1466714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7847">
            <a:off x="15185561" y="7207175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63488">
            <a:off x="4200371" y="941233"/>
            <a:ext cx="1627739" cy="1550791"/>
          </a:xfrm>
          <a:custGeom>
            <a:avLst/>
            <a:gdLst/>
            <a:ahLst/>
            <a:cxnLst/>
            <a:rect l="l" t="t" r="r" b="b"/>
            <a:pathLst>
              <a:path w="1627739" h="1550791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049565" y="7639245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050380" y="3091493"/>
            <a:ext cx="11040788" cy="4252032"/>
          </a:xfrm>
          <a:custGeom>
            <a:avLst/>
            <a:gdLst/>
            <a:ahLst/>
            <a:cxnLst/>
            <a:rect l="l" t="t" r="r" b="b"/>
            <a:pathLst>
              <a:path w="11040788" h="4252032">
                <a:moveTo>
                  <a:pt x="0" y="0"/>
                </a:moveTo>
                <a:lnTo>
                  <a:pt x="11040789" y="0"/>
                </a:lnTo>
                <a:lnTo>
                  <a:pt x="11040789" y="4252032"/>
                </a:lnTo>
                <a:lnTo>
                  <a:pt x="0" y="42520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5877" b="-13952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050380" y="1972092"/>
            <a:ext cx="9838576" cy="89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0"/>
              </a:lnSpc>
            </a:pPr>
            <a:r>
              <a:rPr lang="en-US" sz="7000">
                <a:solidFill>
                  <a:srgbClr val="FFFEFB"/>
                </a:solidFill>
                <a:latin typeface="Bryndan Write"/>
              </a:rPr>
              <a:t>Border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63702" y="74181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100866" y="3436680"/>
            <a:ext cx="10086269" cy="4342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Contoh untuk penggunaan border adalah sebagai berikut:</a:t>
            </a:r>
          </a:p>
          <a:p>
            <a:pPr algn="ctr">
              <a:lnSpc>
                <a:spcPts val="3864"/>
              </a:lnSpc>
            </a:pPr>
            <a:endParaRPr lang="en-US" sz="240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Pada nilai properti tersebut akan menghasilkan garis setebal 1pixel berwarna hitam</a:t>
            </a:r>
          </a:p>
        </p:txBody>
      </p:sp>
      <p:sp>
        <p:nvSpPr>
          <p:cNvPr id="11" name="Freeform 11"/>
          <p:cNvSpPr/>
          <p:nvPr/>
        </p:nvSpPr>
        <p:spPr>
          <a:xfrm>
            <a:off x="5597993" y="4353587"/>
            <a:ext cx="7092014" cy="2067308"/>
          </a:xfrm>
          <a:custGeom>
            <a:avLst/>
            <a:gdLst/>
            <a:ahLst/>
            <a:cxnLst/>
            <a:rect l="l" t="t" r="r" b="b"/>
            <a:pathLst>
              <a:path w="7092014" h="2067308">
                <a:moveTo>
                  <a:pt x="0" y="0"/>
                </a:moveTo>
                <a:lnTo>
                  <a:pt x="7092014" y="0"/>
                </a:lnTo>
                <a:lnTo>
                  <a:pt x="7092014" y="2067308"/>
                </a:lnTo>
                <a:lnTo>
                  <a:pt x="0" y="206730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89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Border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63702" y="74181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073222" y="6032907"/>
            <a:ext cx="6141556" cy="1912206"/>
          </a:xfrm>
          <a:custGeom>
            <a:avLst/>
            <a:gdLst/>
            <a:ahLst/>
            <a:cxnLst/>
            <a:rect l="l" t="t" r="r" b="b"/>
            <a:pathLst>
              <a:path w="6141556" h="1912206">
                <a:moveTo>
                  <a:pt x="0" y="0"/>
                </a:moveTo>
                <a:lnTo>
                  <a:pt x="6141556" y="0"/>
                </a:lnTo>
                <a:lnTo>
                  <a:pt x="6141556" y="1912206"/>
                </a:lnTo>
                <a:lnTo>
                  <a:pt x="0" y="191220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100866" y="3922455"/>
            <a:ext cx="10086269" cy="1913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Border juga bisa dibuat pada tiap sisi masing-masing menggunakan top, right, bottom, left. Penulisannya dengan menambahkan nama sisi setelah properti bottom. Contohnya seperti berikut 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89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Border Sisi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63702" y="74181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100866" y="3653410"/>
            <a:ext cx="10086269" cy="2884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Border juga memiliki value selain solid atau garis tegas. Selain solid, border juga memiliki value seperti:</a:t>
            </a:r>
          </a:p>
          <a:p>
            <a:pPr algn="ctr">
              <a:lnSpc>
                <a:spcPts val="3864"/>
              </a:lnSpc>
            </a:pPr>
            <a:endParaRPr lang="en-US" sz="240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1. Dashed : Garis putus-putus</a:t>
            </a:r>
          </a:p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2. Dotted : Titik putus-putus</a:t>
            </a:r>
          </a:p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3. Double : Dua garis solid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24712" y="2325387"/>
            <a:ext cx="9838576" cy="89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Jenis Border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63702" y="74181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278214" y="3716325"/>
            <a:ext cx="5386028" cy="1606773"/>
          </a:xfrm>
          <a:custGeom>
            <a:avLst/>
            <a:gdLst/>
            <a:ahLst/>
            <a:cxnLst/>
            <a:rect l="l" t="t" r="r" b="b"/>
            <a:pathLst>
              <a:path w="5386028" h="1606773">
                <a:moveTo>
                  <a:pt x="0" y="0"/>
                </a:moveTo>
                <a:lnTo>
                  <a:pt x="5386029" y="0"/>
                </a:lnTo>
                <a:lnTo>
                  <a:pt x="5386029" y="1606773"/>
                </a:lnTo>
                <a:lnTo>
                  <a:pt x="0" y="160677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b="-205630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224712" y="2325387"/>
            <a:ext cx="9838576" cy="89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Jenis Border</a:t>
            </a:r>
          </a:p>
        </p:txBody>
      </p:sp>
      <p:sp>
        <p:nvSpPr>
          <p:cNvPr id="12" name="Freeform 12"/>
          <p:cNvSpPr/>
          <p:nvPr/>
        </p:nvSpPr>
        <p:spPr>
          <a:xfrm>
            <a:off x="6450986" y="5827923"/>
            <a:ext cx="5386028" cy="1464482"/>
          </a:xfrm>
          <a:custGeom>
            <a:avLst/>
            <a:gdLst/>
            <a:ahLst/>
            <a:cxnLst/>
            <a:rect l="l" t="t" r="r" b="b"/>
            <a:pathLst>
              <a:path w="5386028" h="1464482">
                <a:moveTo>
                  <a:pt x="0" y="0"/>
                </a:moveTo>
                <a:lnTo>
                  <a:pt x="5386028" y="0"/>
                </a:lnTo>
                <a:lnTo>
                  <a:pt x="5386028" y="1464483"/>
                </a:lnTo>
                <a:lnTo>
                  <a:pt x="0" y="146448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120040" b="-11528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326961" y="3716325"/>
            <a:ext cx="5666860" cy="1606773"/>
          </a:xfrm>
          <a:custGeom>
            <a:avLst/>
            <a:gdLst/>
            <a:ahLst/>
            <a:cxnLst/>
            <a:rect l="l" t="t" r="r" b="b"/>
            <a:pathLst>
              <a:path w="5666860" h="1606773">
                <a:moveTo>
                  <a:pt x="0" y="0"/>
                </a:moveTo>
                <a:lnTo>
                  <a:pt x="5666860" y="0"/>
                </a:lnTo>
                <a:lnTo>
                  <a:pt x="5666860" y="1606773"/>
                </a:lnTo>
                <a:lnTo>
                  <a:pt x="0" y="160677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837" t="-226951" r="-837"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1463826">
            <a:off x="11537191" y="1778400"/>
            <a:ext cx="1947347" cy="1338359"/>
          </a:xfrm>
          <a:custGeom>
            <a:avLst/>
            <a:gdLst/>
            <a:ahLst/>
            <a:cxnLst/>
            <a:rect l="l" t="t" r="r" b="b"/>
            <a:pathLst>
              <a:path w="1947347" h="1338359">
                <a:moveTo>
                  <a:pt x="0" y="0"/>
                </a:moveTo>
                <a:lnTo>
                  <a:pt x="1947347" y="0"/>
                </a:lnTo>
                <a:lnTo>
                  <a:pt x="1947347" y="1338358"/>
                </a:lnTo>
                <a:lnTo>
                  <a:pt x="0" y="13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699999">
            <a:off x="3677137" y="2203427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5" y="0"/>
                </a:lnTo>
                <a:lnTo>
                  <a:pt x="2068145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334544">
            <a:off x="13001227" y="5822549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342060">
            <a:off x="6292314" y="3696068"/>
            <a:ext cx="5703373" cy="4904900"/>
          </a:xfrm>
          <a:custGeom>
            <a:avLst/>
            <a:gdLst/>
            <a:ahLst/>
            <a:cxnLst/>
            <a:rect l="l" t="t" r="r" b="b"/>
            <a:pathLst>
              <a:path w="5703373" h="4904900">
                <a:moveTo>
                  <a:pt x="0" y="0"/>
                </a:moveTo>
                <a:lnTo>
                  <a:pt x="5703372" y="0"/>
                </a:lnTo>
                <a:lnTo>
                  <a:pt x="5703372" y="4904900"/>
                </a:lnTo>
                <a:lnTo>
                  <a:pt x="0" y="4904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278903" y="3198570"/>
            <a:ext cx="7730195" cy="4042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21"/>
              </a:lnSpc>
            </a:pPr>
            <a:r>
              <a:rPr lang="en-US" sz="15021">
                <a:solidFill>
                  <a:srgbClr val="FFFFFF"/>
                </a:solidFill>
                <a:latin typeface="Bryndan Writ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353" r="32353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6496022" y="3019230"/>
            <a:ext cx="9640627" cy="933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Pendahuluan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96022" y="4188021"/>
            <a:ext cx="8675320" cy="3498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DI pertemuan sebelumnya, kalian sering melihat di bagian class ataupun id terdapat padding dan margin. Apakah kalian tau, apa fungsi dari margin dan padding tersebut?</a:t>
            </a:r>
          </a:p>
          <a:p>
            <a:pPr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Now"/>
            </a:endParaR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Pertemuan kali ini kita akan membahas tentang margin, padding dan border pada html menggunakan css. Yuk belajar!</a:t>
            </a:r>
          </a:p>
        </p:txBody>
      </p:sp>
      <p:sp>
        <p:nvSpPr>
          <p:cNvPr id="7" name="Freeform 7"/>
          <p:cNvSpPr/>
          <p:nvPr/>
        </p:nvSpPr>
        <p:spPr>
          <a:xfrm rot="1353809">
            <a:off x="12900677" y="1466714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787847">
            <a:off x="15185561" y="7207175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63488">
            <a:off x="4200371" y="941233"/>
            <a:ext cx="1627739" cy="1550791"/>
          </a:xfrm>
          <a:custGeom>
            <a:avLst/>
            <a:gdLst/>
            <a:ahLst/>
            <a:cxnLst/>
            <a:rect l="l" t="t" r="r" b="b"/>
            <a:pathLst>
              <a:path w="1627739" h="1550791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049565" y="7639245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353" r="32353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5978916" y="3019230"/>
            <a:ext cx="9640627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Apa itu Margin dan Padding?</a:t>
            </a:r>
          </a:p>
        </p:txBody>
      </p:sp>
      <p:sp>
        <p:nvSpPr>
          <p:cNvPr id="6" name="Freeform 6"/>
          <p:cNvSpPr/>
          <p:nvPr/>
        </p:nvSpPr>
        <p:spPr>
          <a:xfrm rot="1353809">
            <a:off x="12900677" y="1466714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87847">
            <a:off x="15185561" y="7207175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63488">
            <a:off x="4200371" y="941233"/>
            <a:ext cx="1627739" cy="1550791"/>
          </a:xfrm>
          <a:custGeom>
            <a:avLst/>
            <a:gdLst/>
            <a:ahLst/>
            <a:cxnLst/>
            <a:rect l="l" t="t" r="r" b="b"/>
            <a:pathLst>
              <a:path w="1627739" h="1550791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8877522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5"/>
                </a:lnTo>
                <a:lnTo>
                  <a:pt x="0" y="11215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978916" y="4502372"/>
            <a:ext cx="8675320" cy="393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Margin dan Padding adalah properti dari CSS yang 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digunakan untuk mengatur sisi tiap elemen pada HTML.</a:t>
            </a:r>
          </a:p>
          <a:p>
            <a:pPr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Now"/>
            </a:endParaR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Margin, berfungsi untuk mengatur jarak elemen HTML dari luar.</a:t>
            </a:r>
          </a:p>
          <a:p>
            <a:pPr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Now"/>
            </a:endParaR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Padding, berfungsi untuk mengatur jarak elemen HTML dari dalam.</a:t>
            </a:r>
          </a:p>
          <a:p>
            <a:pPr>
              <a:lnSpc>
                <a:spcPts val="3500"/>
              </a:lnSpc>
            </a:pPr>
            <a:endParaRPr lang="en-US" sz="2500">
              <a:solidFill>
                <a:srgbClr val="FFFFFF"/>
              </a:solidFill>
              <a:latin typeface="N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353" r="32353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5978916" y="3019230"/>
            <a:ext cx="9640627" cy="7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 dirty="0">
                <a:solidFill>
                  <a:srgbClr val="FFFFFF"/>
                </a:solidFill>
                <a:latin typeface="Bryndan Write Bold"/>
              </a:rPr>
              <a:t>Tata </a:t>
            </a:r>
            <a:r>
              <a:rPr lang="en-US" sz="5000" dirty="0" err="1">
                <a:solidFill>
                  <a:srgbClr val="FFFFFF"/>
                </a:solidFill>
                <a:latin typeface="Bryndan Write Bold"/>
              </a:rPr>
              <a:t>Letak</a:t>
            </a:r>
            <a:r>
              <a:rPr lang="en-US" sz="5000" dirty="0">
                <a:solidFill>
                  <a:srgbClr val="FFFFFF"/>
                </a:solidFill>
                <a:latin typeface="Bryndan Write Bold"/>
              </a:rPr>
              <a:t> Margin dan Padding</a:t>
            </a:r>
          </a:p>
        </p:txBody>
      </p:sp>
      <p:sp>
        <p:nvSpPr>
          <p:cNvPr id="6" name="Freeform 6"/>
          <p:cNvSpPr/>
          <p:nvPr/>
        </p:nvSpPr>
        <p:spPr>
          <a:xfrm rot="1353809">
            <a:off x="12900677" y="1466714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87847">
            <a:off x="15185561" y="7207175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63488">
            <a:off x="4200371" y="941233"/>
            <a:ext cx="1627739" cy="1550791"/>
          </a:xfrm>
          <a:custGeom>
            <a:avLst/>
            <a:gdLst/>
            <a:ahLst/>
            <a:cxnLst/>
            <a:rect l="l" t="t" r="r" b="b"/>
            <a:pathLst>
              <a:path w="1627739" h="1550791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8877522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5"/>
                </a:lnTo>
                <a:lnTo>
                  <a:pt x="0" y="11215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5978916" y="4227663"/>
            <a:ext cx="11280384" cy="4869411"/>
            <a:chOff x="0" y="0"/>
            <a:chExt cx="2970965" cy="12824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70965" cy="1282479"/>
            </a:xfrm>
            <a:custGeom>
              <a:avLst/>
              <a:gdLst/>
              <a:ahLst/>
              <a:cxnLst/>
              <a:rect l="l" t="t" r="r" b="b"/>
              <a:pathLst>
                <a:path w="2970965" h="1282479">
                  <a:moveTo>
                    <a:pt x="0" y="0"/>
                  </a:moveTo>
                  <a:lnTo>
                    <a:pt x="2970965" y="0"/>
                  </a:lnTo>
                  <a:lnTo>
                    <a:pt x="2970965" y="1282479"/>
                  </a:lnTo>
                  <a:lnTo>
                    <a:pt x="0" y="1282479"/>
                  </a:lnTo>
                  <a:close/>
                </a:path>
              </a:pathLst>
            </a:custGeom>
            <a:solidFill>
              <a:srgbClr val="FFFEF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2970965" cy="13491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136196" y="5095875"/>
            <a:ext cx="8785478" cy="3306769"/>
            <a:chOff x="0" y="0"/>
            <a:chExt cx="2313871" cy="8709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13871" cy="870919"/>
            </a:xfrm>
            <a:custGeom>
              <a:avLst/>
              <a:gdLst/>
              <a:ahLst/>
              <a:cxnLst/>
              <a:rect l="l" t="t" r="r" b="b"/>
              <a:pathLst>
                <a:path w="2313871" h="870919">
                  <a:moveTo>
                    <a:pt x="0" y="0"/>
                  </a:moveTo>
                  <a:lnTo>
                    <a:pt x="2313871" y="0"/>
                  </a:lnTo>
                  <a:lnTo>
                    <a:pt x="2313871" y="870919"/>
                  </a:lnTo>
                  <a:lnTo>
                    <a:pt x="0" y="870919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14325"/>
              <a:ext cx="2313871" cy="118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819"/>
                </a:lnSpc>
                <a:spcBef>
                  <a:spcPct val="0"/>
                </a:spcBef>
              </a:pPr>
              <a:endParaRPr lang="en-US" sz="16299" dirty="0">
                <a:solidFill>
                  <a:srgbClr val="000000"/>
                </a:solidFill>
                <a:latin typeface="Canva Sans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926446" y="5864337"/>
            <a:ext cx="7348660" cy="2031897"/>
            <a:chOff x="0" y="0"/>
            <a:chExt cx="1935450" cy="5351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35450" cy="535150"/>
            </a:xfrm>
            <a:custGeom>
              <a:avLst/>
              <a:gdLst/>
              <a:ahLst/>
              <a:cxnLst/>
              <a:rect l="l" t="t" r="r" b="b"/>
              <a:pathLst>
                <a:path w="1935450" h="535150">
                  <a:moveTo>
                    <a:pt x="0" y="0"/>
                  </a:moveTo>
                  <a:lnTo>
                    <a:pt x="1935450" y="0"/>
                  </a:lnTo>
                  <a:lnTo>
                    <a:pt x="1935450" y="535150"/>
                  </a:lnTo>
                  <a:lnTo>
                    <a:pt x="0" y="535150"/>
                  </a:lnTo>
                  <a:close/>
                </a:path>
              </a:pathLst>
            </a:custGeom>
            <a:solidFill>
              <a:srgbClr val="FFD8A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935450" cy="573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879539" y="5550012"/>
            <a:ext cx="7395567" cy="2852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68"/>
              </a:lnSpc>
              <a:spcBef>
                <a:spcPct val="0"/>
              </a:spcBef>
            </a:pPr>
            <a:r>
              <a:rPr lang="en-US" sz="16691">
                <a:solidFill>
                  <a:srgbClr val="000000"/>
                </a:solidFill>
                <a:latin typeface="Now"/>
              </a:rPr>
              <a:t>Ini Teks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89687" y="4082514"/>
            <a:ext cx="3136112" cy="977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Bryndan Write"/>
              </a:rPr>
              <a:t>Margin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054938" y="4962373"/>
            <a:ext cx="3055965" cy="908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FF3131"/>
                </a:solidFill>
                <a:latin typeface="Bryndan Write"/>
              </a:rPr>
              <a:t>Padding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91370" y="3588120"/>
            <a:ext cx="9705260" cy="4274239"/>
          </a:xfrm>
          <a:custGeom>
            <a:avLst/>
            <a:gdLst/>
            <a:ahLst/>
            <a:cxnLst/>
            <a:rect l="l" t="t" r="r" b="b"/>
            <a:pathLst>
              <a:path w="9705260" h="4274239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/>
            </a:stretch>
          </a:blipFill>
        </p:spPr>
      </p:sp>
      <p:sp>
        <p:nvSpPr>
          <p:cNvPr id="4" name="Freeform 4"/>
          <p:cNvSpPr/>
          <p:nvPr/>
        </p:nvSpPr>
        <p:spPr>
          <a:xfrm rot="721296">
            <a:off x="6325472" y="5529041"/>
            <a:ext cx="5637056" cy="1434887"/>
          </a:xfrm>
          <a:custGeom>
            <a:avLst/>
            <a:gdLst/>
            <a:ahLst/>
            <a:cxnLst/>
            <a:rect l="l" t="t" r="r" b="b"/>
            <a:pathLst>
              <a:path w="5637056" h="1434887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026566">
            <a:off x="2743604" y="2404370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87259" y="4768977"/>
            <a:ext cx="10913483" cy="1101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>
                <a:solidFill>
                  <a:srgbClr val="000000"/>
                </a:solidFill>
                <a:latin typeface="Gochi Hand"/>
              </a:rPr>
              <a:t>Penjelasan</a:t>
            </a:r>
          </a:p>
        </p:txBody>
      </p:sp>
      <p:sp>
        <p:nvSpPr>
          <p:cNvPr id="7" name="Freeform 7"/>
          <p:cNvSpPr/>
          <p:nvPr/>
        </p:nvSpPr>
        <p:spPr>
          <a:xfrm rot="7671314">
            <a:off x="11833594" y="5972294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63702" y="74181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141055" y="5143500"/>
            <a:ext cx="6005889" cy="2219568"/>
          </a:xfrm>
          <a:custGeom>
            <a:avLst/>
            <a:gdLst/>
            <a:ahLst/>
            <a:cxnLst/>
            <a:rect l="l" t="t" r="r" b="b"/>
            <a:pathLst>
              <a:path w="6005889" h="2219568">
                <a:moveTo>
                  <a:pt x="0" y="0"/>
                </a:moveTo>
                <a:lnTo>
                  <a:pt x="6005890" y="0"/>
                </a:lnTo>
                <a:lnTo>
                  <a:pt x="6005890" y="2219568"/>
                </a:lnTo>
                <a:lnTo>
                  <a:pt x="0" y="221956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100866" y="3715894"/>
            <a:ext cx="10086269" cy="941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Margin adalah jarak antara elemen dengan sisi luar elemen. Penulisan margin dapat ditulis seperti berikut: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89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Margin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63702" y="74181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567857" y="4692835"/>
            <a:ext cx="5152286" cy="3527334"/>
          </a:xfrm>
          <a:custGeom>
            <a:avLst/>
            <a:gdLst/>
            <a:ahLst/>
            <a:cxnLst/>
            <a:rect l="l" t="t" r="r" b="b"/>
            <a:pathLst>
              <a:path w="5152286" h="3527334">
                <a:moveTo>
                  <a:pt x="0" y="0"/>
                </a:moveTo>
                <a:lnTo>
                  <a:pt x="5152286" y="0"/>
                </a:lnTo>
                <a:lnTo>
                  <a:pt x="5152286" y="3527335"/>
                </a:lnTo>
                <a:lnTo>
                  <a:pt x="0" y="352733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53081" y="3436680"/>
            <a:ext cx="10086269" cy="941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margin juga bisa dituliskan nilainya berdasarkan horizontal-vertikal atau right-bottom-left-top. Contohnya seperti berikut: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89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Margin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63702" y="74181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506297" y="4863123"/>
            <a:ext cx="5275405" cy="3276873"/>
          </a:xfrm>
          <a:custGeom>
            <a:avLst/>
            <a:gdLst/>
            <a:ahLst/>
            <a:cxnLst/>
            <a:rect l="l" t="t" r="r" b="b"/>
            <a:pathLst>
              <a:path w="5275405" h="3276873">
                <a:moveTo>
                  <a:pt x="0" y="0"/>
                </a:moveTo>
                <a:lnTo>
                  <a:pt x="5275406" y="0"/>
                </a:lnTo>
                <a:lnTo>
                  <a:pt x="5275406" y="3276873"/>
                </a:lnTo>
                <a:lnTo>
                  <a:pt x="0" y="327687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53081" y="3193792"/>
            <a:ext cx="10086269" cy="1427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Selain margin menggunakan input 4 nilai untuk 4 sisinya, margin juga bisa diatur sesuai sisi yang akan diatur. Misal top, bottom, right, left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89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Margin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63702" y="74181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133242" y="5143500"/>
            <a:ext cx="6021516" cy="2297684"/>
          </a:xfrm>
          <a:custGeom>
            <a:avLst/>
            <a:gdLst/>
            <a:ahLst/>
            <a:cxnLst/>
            <a:rect l="l" t="t" r="r" b="b"/>
            <a:pathLst>
              <a:path w="6021516" h="2297684">
                <a:moveTo>
                  <a:pt x="0" y="0"/>
                </a:moveTo>
                <a:lnTo>
                  <a:pt x="6021516" y="0"/>
                </a:lnTo>
                <a:lnTo>
                  <a:pt x="6021516" y="2297684"/>
                </a:lnTo>
                <a:lnTo>
                  <a:pt x="0" y="229768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100866" y="3715894"/>
            <a:ext cx="10086269" cy="941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Padding, berfungsi untuk mengatur jarak elemen HTML dari dalam. Penulisannya bisa menggunakan satu nilai sebagai berikut: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89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Padding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407</Words>
  <Application>Microsoft Office PowerPoint</Application>
  <PresentationFormat>Custom</PresentationFormat>
  <Paragraphs>59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Now</vt:lpstr>
      <vt:lpstr>Bryndan Write</vt:lpstr>
      <vt:lpstr>Calibri</vt:lpstr>
      <vt:lpstr>Arial</vt:lpstr>
      <vt:lpstr>Gochi Hand</vt:lpstr>
      <vt:lpstr>Canva Sans</vt:lpstr>
      <vt:lpstr>Bryndan Write Bold</vt:lpstr>
      <vt:lpstr>Now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Pertemuan 8 - CSS #3</dc:title>
  <cp:lastModifiedBy>pzyxo fura</cp:lastModifiedBy>
  <cp:revision>2</cp:revision>
  <dcterms:created xsi:type="dcterms:W3CDTF">2006-08-16T00:00:00Z</dcterms:created>
  <dcterms:modified xsi:type="dcterms:W3CDTF">2023-11-15T02:05:46Z</dcterms:modified>
  <dc:identifier>DAFy88b7KOA</dc:identifier>
</cp:coreProperties>
</file>